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Lst>
  <p:sldSz cx="21945600" cy="32918400"/>
  <p:notesSz cx="6858000" cy="9144000"/>
  <p:defaultText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615E"/>
    <a:srgbClr val="FECBCA"/>
    <a:srgbClr val="89AAD3"/>
    <a:srgbClr val="FF35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37" autoAdjust="0"/>
    <p:restoredTop sz="94660"/>
  </p:normalViewPr>
  <p:slideViewPr>
    <p:cSldViewPr>
      <p:cViewPr>
        <p:scale>
          <a:sx n="20" d="100"/>
          <a:sy n="20" d="100"/>
        </p:scale>
        <p:origin x="-2460" y="-72"/>
      </p:cViewPr>
      <p:guideLst>
        <p:guide orient="horz" pos="10368"/>
        <p:guide pos="691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10.jpeg>
</file>

<file path=ppt/media/image2.png>
</file>

<file path=ppt/media/image3.png>
</file>

<file path=ppt/media/image4.png>
</file>

<file path=ppt/media/image5.gif>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45920" y="10226047"/>
            <a:ext cx="18653760" cy="7056119"/>
          </a:xfrm>
        </p:spPr>
        <p:txBody>
          <a:bodyPr/>
          <a:lstStyle/>
          <a:p>
            <a:r>
              <a:rPr lang="en-US" smtClean="0"/>
              <a:t>Click to edit Master title style</a:t>
            </a:r>
            <a:endParaRPr lang="en-US"/>
          </a:p>
        </p:txBody>
      </p:sp>
      <p:sp>
        <p:nvSpPr>
          <p:cNvPr id="3" name="Subtitle 2"/>
          <p:cNvSpPr>
            <a:spLocks noGrp="1"/>
          </p:cNvSpPr>
          <p:nvPr>
            <p:ph type="subTitle" idx="1"/>
          </p:nvPr>
        </p:nvSpPr>
        <p:spPr>
          <a:xfrm>
            <a:off x="3291840" y="18653760"/>
            <a:ext cx="15361920" cy="8412480"/>
          </a:xfr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C3F0A8C-C8AA-4A42-8393-EBE74AB88B3E}" type="datetimeFigureOut">
              <a:rPr lang="en-US" smtClean="0"/>
              <a:pPr/>
              <a:t>4/8/2014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C3F0A8C-C8AA-4A42-8393-EBE74AB88B3E}" type="datetimeFigureOut">
              <a:rPr lang="en-US" smtClean="0"/>
              <a:pPr/>
              <a:t>4/8/2014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910560" y="1318268"/>
            <a:ext cx="4937760" cy="2808731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97280" y="1318268"/>
            <a:ext cx="14447520" cy="2808731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C3F0A8C-C8AA-4A42-8393-EBE74AB88B3E}" type="datetimeFigureOut">
              <a:rPr lang="en-US" smtClean="0"/>
              <a:pPr/>
              <a:t>4/8/2014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C3F0A8C-C8AA-4A42-8393-EBE74AB88B3E}" type="datetimeFigureOut">
              <a:rPr lang="en-US" smtClean="0"/>
              <a:pPr/>
              <a:t>4/8/2014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33552" y="21153121"/>
            <a:ext cx="18653760" cy="6537960"/>
          </a:xfrm>
        </p:spPr>
        <p:txBody>
          <a:bodyPr anchor="t"/>
          <a:lstStyle>
            <a:lvl1pPr algn="l">
              <a:defRPr sz="13700" b="1" cap="all"/>
            </a:lvl1pPr>
          </a:lstStyle>
          <a:p>
            <a:r>
              <a:rPr lang="en-US" smtClean="0"/>
              <a:t>Click to edit Master title style</a:t>
            </a:r>
            <a:endParaRPr lang="en-US"/>
          </a:p>
        </p:txBody>
      </p:sp>
      <p:sp>
        <p:nvSpPr>
          <p:cNvPr id="3" name="Text Placeholder 2"/>
          <p:cNvSpPr>
            <a:spLocks noGrp="1"/>
          </p:cNvSpPr>
          <p:nvPr>
            <p:ph type="body" idx="1"/>
          </p:nvPr>
        </p:nvSpPr>
        <p:spPr>
          <a:xfrm>
            <a:off x="1733552" y="13952227"/>
            <a:ext cx="18653760" cy="7200896"/>
          </a:xfr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C3F0A8C-C8AA-4A42-8393-EBE74AB88B3E}" type="datetimeFigureOut">
              <a:rPr lang="en-US" smtClean="0"/>
              <a:pPr/>
              <a:t>4/8/2014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97280" y="7680966"/>
            <a:ext cx="9692640" cy="21724621"/>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155680" y="7680966"/>
            <a:ext cx="9692640" cy="21724621"/>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C3F0A8C-C8AA-4A42-8393-EBE74AB88B3E}" type="datetimeFigureOut">
              <a:rPr lang="en-US" smtClean="0"/>
              <a:pPr/>
              <a:t>4/8/2014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97282" y="7368541"/>
            <a:ext cx="9696451" cy="307085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smtClean="0"/>
              <a:t>Click to edit Master text styles</a:t>
            </a:r>
          </a:p>
        </p:txBody>
      </p:sp>
      <p:sp>
        <p:nvSpPr>
          <p:cNvPr id="4" name="Content Placeholder 3"/>
          <p:cNvSpPr>
            <a:spLocks noGrp="1"/>
          </p:cNvSpPr>
          <p:nvPr>
            <p:ph sz="half" idx="2"/>
          </p:nvPr>
        </p:nvSpPr>
        <p:spPr>
          <a:xfrm>
            <a:off x="1097282" y="10439399"/>
            <a:ext cx="9696451" cy="1896618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1148062" y="7368541"/>
            <a:ext cx="9700259" cy="307085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smtClean="0"/>
              <a:t>Click to edit Master text styles</a:t>
            </a:r>
          </a:p>
        </p:txBody>
      </p:sp>
      <p:sp>
        <p:nvSpPr>
          <p:cNvPr id="6" name="Content Placeholder 5"/>
          <p:cNvSpPr>
            <a:spLocks noGrp="1"/>
          </p:cNvSpPr>
          <p:nvPr>
            <p:ph sz="quarter" idx="4"/>
          </p:nvPr>
        </p:nvSpPr>
        <p:spPr>
          <a:xfrm>
            <a:off x="11148062" y="10439399"/>
            <a:ext cx="9700259" cy="1896618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C3F0A8C-C8AA-4A42-8393-EBE74AB88B3E}" type="datetimeFigureOut">
              <a:rPr lang="en-US" smtClean="0"/>
              <a:pPr/>
              <a:t>4/8/2014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C3F0A8C-C8AA-4A42-8393-EBE74AB88B3E}" type="datetimeFigureOut">
              <a:rPr lang="en-US" smtClean="0"/>
              <a:pPr/>
              <a:t>4/8/2014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3F0A8C-C8AA-4A42-8393-EBE74AB88B3E}" type="datetimeFigureOut">
              <a:rPr lang="en-US" smtClean="0"/>
              <a:pPr/>
              <a:t>4/8/2014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7282" y="1310641"/>
            <a:ext cx="7219952" cy="5577840"/>
          </a:xfrm>
        </p:spPr>
        <p:txBody>
          <a:bodyPr anchor="b"/>
          <a:lstStyle>
            <a:lvl1pPr algn="l">
              <a:defRPr sz="6900" b="1"/>
            </a:lvl1pPr>
          </a:lstStyle>
          <a:p>
            <a:r>
              <a:rPr lang="en-US" smtClean="0"/>
              <a:t>Click to edit Master title style</a:t>
            </a:r>
            <a:endParaRPr lang="en-US"/>
          </a:p>
        </p:txBody>
      </p:sp>
      <p:sp>
        <p:nvSpPr>
          <p:cNvPr id="3" name="Content Placeholder 2"/>
          <p:cNvSpPr>
            <a:spLocks noGrp="1"/>
          </p:cNvSpPr>
          <p:nvPr>
            <p:ph idx="1"/>
          </p:nvPr>
        </p:nvSpPr>
        <p:spPr>
          <a:xfrm>
            <a:off x="8580120" y="1310643"/>
            <a:ext cx="12268202" cy="28094944"/>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97282" y="6888483"/>
            <a:ext cx="7219952" cy="22517104"/>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C3F0A8C-C8AA-4A42-8393-EBE74AB88B3E}" type="datetimeFigureOut">
              <a:rPr lang="en-US" smtClean="0"/>
              <a:pPr/>
              <a:t>4/8/2014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01491" y="23042882"/>
            <a:ext cx="13167360" cy="2720344"/>
          </a:xfrm>
        </p:spPr>
        <p:txBody>
          <a:bodyPr anchor="b"/>
          <a:lstStyle>
            <a:lvl1pPr algn="l">
              <a:defRPr sz="6900" b="1"/>
            </a:lvl1pPr>
          </a:lstStyle>
          <a:p>
            <a:r>
              <a:rPr lang="en-US" smtClean="0"/>
              <a:t>Click to edit Master title style</a:t>
            </a:r>
            <a:endParaRPr lang="en-US"/>
          </a:p>
        </p:txBody>
      </p:sp>
      <p:sp>
        <p:nvSpPr>
          <p:cNvPr id="3" name="Picture Placeholder 2"/>
          <p:cNvSpPr>
            <a:spLocks noGrp="1"/>
          </p:cNvSpPr>
          <p:nvPr>
            <p:ph type="pic" idx="1"/>
          </p:nvPr>
        </p:nvSpPr>
        <p:spPr>
          <a:xfrm>
            <a:off x="4301491" y="2941319"/>
            <a:ext cx="13167360" cy="19751040"/>
          </a:xfr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a:p>
        </p:txBody>
      </p:sp>
      <p:sp>
        <p:nvSpPr>
          <p:cNvPr id="4" name="Text Placeholder 3"/>
          <p:cNvSpPr>
            <a:spLocks noGrp="1"/>
          </p:cNvSpPr>
          <p:nvPr>
            <p:ph type="body" sz="half" idx="2"/>
          </p:nvPr>
        </p:nvSpPr>
        <p:spPr>
          <a:xfrm>
            <a:off x="4301491" y="25763226"/>
            <a:ext cx="13167360" cy="3863336"/>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C3F0A8C-C8AA-4A42-8393-EBE74AB88B3E}" type="datetimeFigureOut">
              <a:rPr lang="en-US" smtClean="0"/>
              <a:pPr/>
              <a:t>4/8/2014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CF0E7D-42C3-4C1C-B16C-23368414557E}"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1318262"/>
            <a:ext cx="19751040" cy="5486400"/>
          </a:xfrm>
          <a:prstGeom prst="rect">
            <a:avLst/>
          </a:prstGeom>
        </p:spPr>
        <p:txBody>
          <a:bodyPr vert="horz" lIns="313502" tIns="156751" rIns="313502" bIns="1567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97280" y="7680966"/>
            <a:ext cx="19751040" cy="21724621"/>
          </a:xfrm>
          <a:prstGeom prst="rect">
            <a:avLst/>
          </a:prstGeom>
        </p:spPr>
        <p:txBody>
          <a:bodyPr vert="horz" lIns="313502" tIns="156751" rIns="313502" bIns="1567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097280" y="30510484"/>
            <a:ext cx="5120640" cy="1752599"/>
          </a:xfrm>
          <a:prstGeom prst="rect">
            <a:avLst/>
          </a:prstGeom>
        </p:spPr>
        <p:txBody>
          <a:bodyPr vert="horz" lIns="313502" tIns="156751" rIns="313502" bIns="156751" rtlCol="0" anchor="ctr"/>
          <a:lstStyle>
            <a:lvl1pPr algn="l">
              <a:defRPr sz="4100">
                <a:solidFill>
                  <a:schemeClr val="tx1">
                    <a:tint val="75000"/>
                  </a:schemeClr>
                </a:solidFill>
              </a:defRPr>
            </a:lvl1pPr>
          </a:lstStyle>
          <a:p>
            <a:fld id="{FC3F0A8C-C8AA-4A42-8393-EBE74AB88B3E}" type="datetimeFigureOut">
              <a:rPr lang="en-US" smtClean="0"/>
              <a:pPr/>
              <a:t>4/8/2014</a:t>
            </a:fld>
            <a:endParaRPr lang="en-US"/>
          </a:p>
        </p:txBody>
      </p:sp>
      <p:sp>
        <p:nvSpPr>
          <p:cNvPr id="5" name="Footer Placeholder 4"/>
          <p:cNvSpPr>
            <a:spLocks noGrp="1"/>
          </p:cNvSpPr>
          <p:nvPr>
            <p:ph type="ftr" sz="quarter" idx="3"/>
          </p:nvPr>
        </p:nvSpPr>
        <p:spPr>
          <a:xfrm>
            <a:off x="7498080" y="30510484"/>
            <a:ext cx="6949440" cy="1752599"/>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727680" y="30510484"/>
            <a:ext cx="5120640" cy="1752599"/>
          </a:xfrm>
          <a:prstGeom prst="rect">
            <a:avLst/>
          </a:prstGeom>
        </p:spPr>
        <p:txBody>
          <a:bodyPr vert="horz" lIns="313502" tIns="156751" rIns="313502" bIns="156751" rtlCol="0" anchor="ctr"/>
          <a:lstStyle>
            <a:lvl1pPr algn="r">
              <a:defRPr sz="4100">
                <a:solidFill>
                  <a:schemeClr val="tx1">
                    <a:tint val="75000"/>
                  </a:schemeClr>
                </a:solidFill>
              </a:defRPr>
            </a:lvl1pPr>
          </a:lstStyle>
          <a:p>
            <a:fld id="{12CF0E7D-42C3-4C1C-B16C-23368414557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13502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3135020" rtl="0" eaLnBrk="1" latinLnBrk="0" hangingPunct="1">
        <a:spcBef>
          <a:spcPct val="20000"/>
        </a:spcBef>
        <a:buFont typeface="Arial" pitchFamily="34" charset="0"/>
        <a:buChar char="•"/>
        <a:defRPr sz="11000" kern="1200">
          <a:solidFill>
            <a:schemeClr val="tx1"/>
          </a:solidFill>
          <a:latin typeface="+mn-lt"/>
          <a:ea typeface="+mn-ea"/>
          <a:cs typeface="+mn-cs"/>
        </a:defRPr>
      </a:lvl1pPr>
      <a:lvl2pPr marL="2547204" indent="-979694" algn="l" defTabSz="3135020" rtl="0" eaLnBrk="1" latinLnBrk="0" hangingPunct="1">
        <a:spcBef>
          <a:spcPct val="20000"/>
        </a:spcBef>
        <a:buFont typeface="Arial" pitchFamily="34" charset="0"/>
        <a:buChar char="–"/>
        <a:defRPr sz="9600" kern="1200">
          <a:solidFill>
            <a:schemeClr val="tx1"/>
          </a:solidFill>
          <a:latin typeface="+mn-lt"/>
          <a:ea typeface="+mn-ea"/>
          <a:cs typeface="+mn-cs"/>
        </a:defRPr>
      </a:lvl2pPr>
      <a:lvl3pPr marL="3918776" indent="-783755" algn="l" defTabSz="3135020" rtl="0" eaLnBrk="1" latinLnBrk="0" hangingPunct="1">
        <a:spcBef>
          <a:spcPct val="20000"/>
        </a:spcBef>
        <a:buFont typeface="Arial" pitchFamily="34" charset="0"/>
        <a:buChar char="•"/>
        <a:defRPr sz="8200" kern="1200">
          <a:solidFill>
            <a:schemeClr val="tx1"/>
          </a:solidFill>
          <a:latin typeface="+mn-lt"/>
          <a:ea typeface="+mn-ea"/>
          <a:cs typeface="+mn-cs"/>
        </a:defRPr>
      </a:lvl3pPr>
      <a:lvl4pPr marL="548628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4pPr>
      <a:lvl5pPr marL="705379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5pPr>
      <a:lvl6pPr marL="862130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881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632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383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9pPr>
    </p:bodyStyle>
    <p:other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5.gif"/><Relationship Id="rId4" Type="http://schemas.openxmlformats.org/officeDocument/2006/relationships/image" Target="../media/image4.png"/><Relationship Id="rId9" Type="http://schemas.openxmlformats.org/officeDocument/2006/relationships/image" Target="../media/image7.jpeg"/></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v1.1 Case (2).png"/>
          <p:cNvPicPr>
            <a:picLocks noChangeAspect="1"/>
          </p:cNvPicPr>
          <p:nvPr/>
        </p:nvPicPr>
        <p:blipFill>
          <a:blip r:embed="rId2" cstate="print"/>
          <a:stretch>
            <a:fillRect/>
          </a:stretch>
        </p:blipFill>
        <p:spPr>
          <a:xfrm>
            <a:off x="4114800" y="24714302"/>
            <a:ext cx="12496800" cy="7181494"/>
          </a:xfrm>
          <a:prstGeom prst="rect">
            <a:avLst/>
          </a:prstGeom>
        </p:spPr>
      </p:pic>
      <p:sp>
        <p:nvSpPr>
          <p:cNvPr id="11" name="Rounded Rectangle 10"/>
          <p:cNvSpPr/>
          <p:nvPr/>
        </p:nvSpPr>
        <p:spPr>
          <a:xfrm>
            <a:off x="533400" y="533400"/>
            <a:ext cx="20878800" cy="8077200"/>
          </a:xfrm>
          <a:prstGeom prst="roundRect">
            <a:avLst>
              <a:gd name="adj" fmla="val 101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3092468" y="1566785"/>
            <a:ext cx="15760665" cy="6010430"/>
          </a:xfrm>
          <a:prstGeom prst="rect">
            <a:avLst/>
          </a:prstGeom>
          <a:noFill/>
        </p:spPr>
        <p:txBody>
          <a:bodyPr wrap="none" lIns="313502" tIns="156751" rIns="313502" bIns="156751">
            <a:spAutoFit/>
          </a:bodyPr>
          <a:lstStyle/>
          <a:p>
            <a:pPr algn="ctr"/>
            <a: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t>Chap</a:t>
            </a:r>
            <a:b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br>
            <a: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t>Robotics</a:t>
            </a:r>
            <a:endParaRPr lang="en-US" sz="185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endParaRPr>
          </a:p>
        </p:txBody>
      </p:sp>
      <p:pic>
        <p:nvPicPr>
          <p:cNvPr id="12" name="Picture 11" descr="Logo.png"/>
          <p:cNvPicPr>
            <a:picLocks noChangeAspect="1"/>
          </p:cNvPicPr>
          <p:nvPr/>
        </p:nvPicPr>
        <p:blipFill>
          <a:blip r:embed="rId3" cstate="print"/>
          <a:stretch>
            <a:fillRect/>
          </a:stretch>
        </p:blipFill>
        <p:spPr>
          <a:xfrm>
            <a:off x="16603134" y="533400"/>
            <a:ext cx="10002086" cy="6696899"/>
          </a:xfrm>
          <a:prstGeom prst="rect">
            <a:avLst/>
          </a:prstGeom>
        </p:spPr>
      </p:pic>
      <p:sp>
        <p:nvSpPr>
          <p:cNvPr id="13" name="TextBox 12"/>
          <p:cNvSpPr txBox="1"/>
          <p:nvPr/>
        </p:nvSpPr>
        <p:spPr>
          <a:xfrm>
            <a:off x="6250995" y="11308140"/>
            <a:ext cx="9443611" cy="1569660"/>
          </a:xfrm>
          <a:prstGeom prst="rect">
            <a:avLst/>
          </a:prstGeom>
          <a:noFill/>
        </p:spPr>
        <p:txBody>
          <a:bodyPr wrap="none" rtlCol="0">
            <a:spAutoFit/>
          </a:bodyPr>
          <a:lstStyle/>
          <a:p>
            <a:r>
              <a:rPr lang="en-US" sz="9600" dirty="0" smtClean="0">
                <a:latin typeface="Hanzel Extended" pitchFamily="34" charset="0"/>
              </a:rPr>
              <a:t>Creator of</a:t>
            </a:r>
            <a:endParaRPr lang="en-US" sz="9600" dirty="0">
              <a:latin typeface="Hanzel Extended" pitchFamily="34" charset="0"/>
            </a:endParaRPr>
          </a:p>
        </p:txBody>
      </p:sp>
      <p:sp>
        <p:nvSpPr>
          <p:cNvPr id="9" name="TextBox 8"/>
          <p:cNvSpPr txBox="1"/>
          <p:nvPr/>
        </p:nvSpPr>
        <p:spPr>
          <a:xfrm>
            <a:off x="27432000" y="11887200"/>
            <a:ext cx="10591800" cy="7725192"/>
          </a:xfrm>
          <a:prstGeom prst="rect">
            <a:avLst/>
          </a:prstGeom>
          <a:noFill/>
        </p:spPr>
        <p:txBody>
          <a:bodyPr wrap="square" rtlCol="0">
            <a:spAutoFit/>
          </a:bodyPr>
          <a:lstStyle/>
          <a:p>
            <a:pPr>
              <a:buFont typeface="Arial" pitchFamily="34" charset="0"/>
              <a:buChar char="•"/>
            </a:pPr>
            <a:r>
              <a:rPr lang="en-US" dirty="0" smtClean="0">
                <a:latin typeface="Hanzel Extended" pitchFamily="34" charset="0"/>
              </a:rPr>
              <a:t>Drive any NXT robot</a:t>
            </a:r>
          </a:p>
          <a:p>
            <a:pPr>
              <a:buFont typeface="Arial" pitchFamily="34" charset="0"/>
              <a:buChar char="•"/>
            </a:pPr>
            <a:r>
              <a:rPr lang="en-US" dirty="0" smtClean="0">
                <a:latin typeface="Hanzel Extended" pitchFamily="34" charset="0"/>
              </a:rPr>
              <a:t>FTC drive practice without a PC</a:t>
            </a:r>
          </a:p>
          <a:p>
            <a:pPr>
              <a:buFont typeface="Arial" pitchFamily="34" charset="0"/>
              <a:buChar char="•"/>
            </a:pPr>
            <a:r>
              <a:rPr lang="en-US" dirty="0" smtClean="0">
                <a:latin typeface="Hanzel Extended" pitchFamily="34" charset="0"/>
              </a:rPr>
              <a:t>FRC compatible</a:t>
            </a:r>
          </a:p>
          <a:p>
            <a:pPr>
              <a:buFont typeface="Arial" pitchFamily="34" charset="0"/>
              <a:buChar char="•"/>
            </a:pPr>
            <a:r>
              <a:rPr lang="en-US" dirty="0" smtClean="0">
                <a:latin typeface="Hanzel Extended" pitchFamily="34" charset="0"/>
              </a:rPr>
              <a:t>Quick connection</a:t>
            </a:r>
          </a:p>
          <a:p>
            <a:pPr>
              <a:buFont typeface="Arial" pitchFamily="34" charset="0"/>
              <a:buChar char="•"/>
            </a:pPr>
            <a:r>
              <a:rPr lang="en-US" dirty="0" smtClean="0">
                <a:latin typeface="Hanzel Extended" pitchFamily="34" charset="0"/>
              </a:rPr>
              <a:t>Patent pending</a:t>
            </a:r>
            <a:endParaRPr lang="en-US" dirty="0">
              <a:latin typeface="Hanzel Extended" pitchFamily="34" charset="0"/>
            </a:endParaRPr>
          </a:p>
        </p:txBody>
      </p:sp>
      <p:grpSp>
        <p:nvGrpSpPr>
          <p:cNvPr id="21" name="Group 20"/>
          <p:cNvGrpSpPr/>
          <p:nvPr/>
        </p:nvGrpSpPr>
        <p:grpSpPr>
          <a:xfrm>
            <a:off x="15621000" y="7162800"/>
            <a:ext cx="7543800" cy="6400800"/>
            <a:chOff x="15468600" y="9144000"/>
            <a:chExt cx="7696200" cy="6096000"/>
          </a:xfrm>
        </p:grpSpPr>
        <p:sp>
          <p:nvSpPr>
            <p:cNvPr id="14" name="Explosion 2 13"/>
            <p:cNvSpPr/>
            <p:nvPr/>
          </p:nvSpPr>
          <p:spPr>
            <a:xfrm>
              <a:off x="15468600" y="9144000"/>
              <a:ext cx="7696200" cy="6096000"/>
            </a:xfrm>
            <a:prstGeom prst="irregularSeal2">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rot="19590027">
              <a:off x="16682587" y="11222054"/>
              <a:ext cx="4588119" cy="2308324"/>
            </a:xfrm>
            <a:prstGeom prst="rect">
              <a:avLst/>
            </a:prstGeom>
            <a:noFill/>
          </p:spPr>
          <p:txBody>
            <a:bodyPr wrap="square" rtlCol="0">
              <a:spAutoFit/>
            </a:bodyPr>
            <a:lstStyle/>
            <a:p>
              <a:pPr algn="ctr"/>
              <a:r>
                <a:rPr lang="en-US" sz="7200" dirty="0" smtClean="0">
                  <a:latin typeface="Hanzel Extended" pitchFamily="34" charset="0"/>
                </a:rPr>
                <a:t>FRC 2468</a:t>
              </a:r>
              <a:endParaRPr lang="en-US" sz="7200" dirty="0">
                <a:latin typeface="Hanzel Extended" pitchFamily="34" charset="0"/>
              </a:endParaRPr>
            </a:p>
          </p:txBody>
        </p:sp>
      </p:grpSp>
      <p:grpSp>
        <p:nvGrpSpPr>
          <p:cNvPr id="23" name="Group 22"/>
          <p:cNvGrpSpPr/>
          <p:nvPr/>
        </p:nvGrpSpPr>
        <p:grpSpPr>
          <a:xfrm flipH="1">
            <a:off x="-1524000" y="6781800"/>
            <a:ext cx="7543800" cy="6400800"/>
            <a:chOff x="15468600" y="9144000"/>
            <a:chExt cx="7696200" cy="6096000"/>
          </a:xfrm>
        </p:grpSpPr>
        <p:sp>
          <p:nvSpPr>
            <p:cNvPr id="24" name="Explosion 2 23"/>
            <p:cNvSpPr/>
            <p:nvPr/>
          </p:nvSpPr>
          <p:spPr>
            <a:xfrm>
              <a:off x="15468600" y="9144000"/>
              <a:ext cx="7696200" cy="6096000"/>
            </a:xfrm>
            <a:prstGeom prst="irregularSeal2">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rot="19590027">
              <a:off x="16682587" y="11277014"/>
              <a:ext cx="4588119" cy="2198404"/>
            </a:xfrm>
            <a:prstGeom prst="rect">
              <a:avLst/>
            </a:prstGeom>
            <a:noFill/>
          </p:spPr>
          <p:txBody>
            <a:bodyPr wrap="square" rtlCol="0">
              <a:spAutoFit/>
            </a:bodyPr>
            <a:lstStyle/>
            <a:p>
              <a:pPr algn="ctr"/>
              <a:r>
                <a:rPr lang="en-US" sz="7200" dirty="0" smtClean="0">
                  <a:latin typeface="Hanzel Extended" pitchFamily="34" charset="0"/>
                </a:rPr>
                <a:t>FTC 3781</a:t>
              </a:r>
              <a:endParaRPr lang="en-US" sz="7200" dirty="0">
                <a:latin typeface="Hanzel Extended" pitchFamily="34" charset="0"/>
              </a:endParaRPr>
            </a:p>
          </p:txBody>
        </p:sp>
      </p:grpSp>
      <p:grpSp>
        <p:nvGrpSpPr>
          <p:cNvPr id="22" name="Group 21"/>
          <p:cNvGrpSpPr/>
          <p:nvPr/>
        </p:nvGrpSpPr>
        <p:grpSpPr>
          <a:xfrm>
            <a:off x="3406678" y="12178873"/>
            <a:ext cx="14213134" cy="4508927"/>
            <a:chOff x="3406678" y="11704290"/>
            <a:chExt cx="14213134" cy="4508927"/>
          </a:xfrm>
        </p:grpSpPr>
        <p:sp>
          <p:nvSpPr>
            <p:cNvPr id="7" name="TextBox 6"/>
            <p:cNvSpPr txBox="1"/>
            <p:nvPr/>
          </p:nvSpPr>
          <p:spPr>
            <a:xfrm>
              <a:off x="4325788" y="11704290"/>
              <a:ext cx="13294024" cy="4508927"/>
            </a:xfrm>
            <a:prstGeom prst="rect">
              <a:avLst/>
            </a:prstGeom>
            <a:noFill/>
          </p:spPr>
          <p:txBody>
            <a:bodyPr wrap="none" rtlCol="0">
              <a:spAutoFit/>
            </a:bodyPr>
            <a:lstStyle/>
            <a:p>
              <a:r>
                <a:rPr lang="en-US" sz="28700" dirty="0" smtClean="0">
                  <a:latin typeface="Bolts SF" pitchFamily="2" charset="0"/>
                </a:rPr>
                <a:t>ChapR</a:t>
              </a:r>
              <a:endParaRPr lang="en-US" sz="7200" dirty="0">
                <a:latin typeface="Bolts SF" pitchFamily="2" charset="0"/>
              </a:endParaRPr>
            </a:p>
          </p:txBody>
        </p:sp>
        <p:sp>
          <p:nvSpPr>
            <p:cNvPr id="8" name="TextBox 7"/>
            <p:cNvSpPr txBox="1"/>
            <p:nvPr/>
          </p:nvSpPr>
          <p:spPr>
            <a:xfrm rot="19186111">
              <a:off x="3406678" y="11813238"/>
              <a:ext cx="2695731" cy="1862048"/>
            </a:xfrm>
            <a:prstGeom prst="rect">
              <a:avLst/>
            </a:prstGeom>
            <a:noFill/>
          </p:spPr>
          <p:txBody>
            <a:bodyPr wrap="square" rtlCol="0">
              <a:spAutoFit/>
            </a:bodyPr>
            <a:lstStyle/>
            <a:p>
              <a:r>
                <a:rPr lang="en-US" sz="11500" b="1" dirty="0" smtClean="0">
                  <a:solidFill>
                    <a:srgbClr val="FF0000"/>
                  </a:solidFill>
                </a:rPr>
                <a:t>The</a:t>
              </a:r>
              <a:endParaRPr lang="en-US" b="1" dirty="0">
                <a:solidFill>
                  <a:srgbClr val="FF0000"/>
                </a:solidFill>
              </a:endParaRPr>
            </a:p>
          </p:txBody>
        </p:sp>
      </p:grpSp>
      <p:pic>
        <p:nvPicPr>
          <p:cNvPr id="1026" name="Picture 2" descr="Home"/>
          <p:cNvPicPr>
            <a:picLocks noChangeAspect="1" noChangeArrowheads="1"/>
          </p:cNvPicPr>
          <p:nvPr/>
        </p:nvPicPr>
        <p:blipFill>
          <a:blip r:embed="rId4" cstate="print"/>
          <a:srcRect/>
          <a:stretch>
            <a:fillRect/>
          </a:stretch>
        </p:blipFill>
        <p:spPr bwMode="auto">
          <a:xfrm>
            <a:off x="1295400" y="15925800"/>
            <a:ext cx="3962400" cy="3602181"/>
          </a:xfrm>
          <a:prstGeom prst="rect">
            <a:avLst/>
          </a:prstGeom>
          <a:noFill/>
          <a:ln>
            <a:noFill/>
          </a:ln>
        </p:spPr>
      </p:pic>
      <p:pic>
        <p:nvPicPr>
          <p:cNvPr id="1028" name="Picture 4" descr="Home"/>
          <p:cNvPicPr>
            <a:picLocks noChangeAspect="1" noChangeArrowheads="1"/>
          </p:cNvPicPr>
          <p:nvPr/>
        </p:nvPicPr>
        <p:blipFill>
          <a:blip r:embed="rId5" cstate="print"/>
          <a:srcRect/>
          <a:stretch>
            <a:fillRect/>
          </a:stretch>
        </p:blipFill>
        <p:spPr bwMode="auto">
          <a:xfrm>
            <a:off x="1527810" y="19126200"/>
            <a:ext cx="3497580" cy="3179618"/>
          </a:xfrm>
          <a:prstGeom prst="rect">
            <a:avLst/>
          </a:prstGeom>
          <a:noFill/>
        </p:spPr>
      </p:pic>
      <p:pic>
        <p:nvPicPr>
          <p:cNvPr id="1030" name="Picture 6" descr="Home"/>
          <p:cNvPicPr>
            <a:picLocks noChangeAspect="1" noChangeArrowheads="1"/>
          </p:cNvPicPr>
          <p:nvPr/>
        </p:nvPicPr>
        <p:blipFill>
          <a:blip r:embed="rId6" cstate="print"/>
          <a:srcRect/>
          <a:stretch>
            <a:fillRect/>
          </a:stretch>
        </p:blipFill>
        <p:spPr bwMode="auto">
          <a:xfrm>
            <a:off x="1219200" y="22250400"/>
            <a:ext cx="4114800" cy="3086103"/>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v1.1 Case (2).png"/>
          <p:cNvPicPr>
            <a:picLocks noChangeAspect="1"/>
          </p:cNvPicPr>
          <p:nvPr/>
        </p:nvPicPr>
        <p:blipFill>
          <a:blip r:embed="rId2" cstate="print"/>
          <a:stretch>
            <a:fillRect/>
          </a:stretch>
        </p:blipFill>
        <p:spPr>
          <a:xfrm>
            <a:off x="2353890" y="10591800"/>
            <a:ext cx="17237820" cy="9906000"/>
          </a:xfrm>
          <a:prstGeom prst="rect">
            <a:avLst/>
          </a:prstGeom>
        </p:spPr>
      </p:pic>
      <p:sp>
        <p:nvSpPr>
          <p:cNvPr id="11" name="Rounded Rectangle 10"/>
          <p:cNvSpPr/>
          <p:nvPr/>
        </p:nvSpPr>
        <p:spPr>
          <a:xfrm>
            <a:off x="533400" y="533400"/>
            <a:ext cx="20878800" cy="8077200"/>
          </a:xfrm>
          <a:prstGeom prst="roundRect">
            <a:avLst>
              <a:gd name="adj" fmla="val 101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3092468" y="1566785"/>
            <a:ext cx="15760665" cy="6010430"/>
          </a:xfrm>
          <a:prstGeom prst="rect">
            <a:avLst/>
          </a:prstGeom>
          <a:noFill/>
        </p:spPr>
        <p:txBody>
          <a:bodyPr wrap="none" lIns="313502" tIns="156751" rIns="313502" bIns="156751">
            <a:spAutoFit/>
          </a:bodyPr>
          <a:lstStyle/>
          <a:p>
            <a:pPr algn="ctr"/>
            <a: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t>Chap</a:t>
            </a:r>
            <a:b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br>
            <a:r>
              <a:rPr lang="en-US" sz="185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rPr>
              <a:t>Robotics</a:t>
            </a:r>
            <a:endParaRPr lang="en-US" sz="185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Hanzel Extended" pitchFamily="34" charset="0"/>
            </a:endParaRPr>
          </a:p>
        </p:txBody>
      </p:sp>
      <p:pic>
        <p:nvPicPr>
          <p:cNvPr id="12" name="Picture 11" descr="Logo.png"/>
          <p:cNvPicPr>
            <a:picLocks noChangeAspect="1"/>
          </p:cNvPicPr>
          <p:nvPr/>
        </p:nvPicPr>
        <p:blipFill>
          <a:blip r:embed="rId3" cstate="print"/>
          <a:stretch>
            <a:fillRect/>
          </a:stretch>
        </p:blipFill>
        <p:spPr>
          <a:xfrm>
            <a:off x="16603134" y="533400"/>
            <a:ext cx="10002086" cy="6696899"/>
          </a:xfrm>
          <a:prstGeom prst="rect">
            <a:avLst/>
          </a:prstGeom>
        </p:spPr>
      </p:pic>
      <p:sp>
        <p:nvSpPr>
          <p:cNvPr id="13" name="TextBox 12"/>
          <p:cNvSpPr txBox="1"/>
          <p:nvPr/>
        </p:nvSpPr>
        <p:spPr>
          <a:xfrm>
            <a:off x="6250995" y="8793540"/>
            <a:ext cx="9443611" cy="1569660"/>
          </a:xfrm>
          <a:prstGeom prst="rect">
            <a:avLst/>
          </a:prstGeom>
          <a:noFill/>
        </p:spPr>
        <p:txBody>
          <a:bodyPr wrap="none" rtlCol="0">
            <a:spAutoFit/>
          </a:bodyPr>
          <a:lstStyle/>
          <a:p>
            <a:r>
              <a:rPr lang="en-US" sz="9600" dirty="0" smtClean="0">
                <a:latin typeface="Hanzel Extended" pitchFamily="34" charset="0"/>
              </a:rPr>
              <a:t>Creator of</a:t>
            </a:r>
            <a:endParaRPr lang="en-US" sz="9600" dirty="0">
              <a:latin typeface="Hanzel Extended" pitchFamily="34" charset="0"/>
            </a:endParaRPr>
          </a:p>
        </p:txBody>
      </p:sp>
      <p:sp>
        <p:nvSpPr>
          <p:cNvPr id="9" name="TextBox 8"/>
          <p:cNvSpPr txBox="1"/>
          <p:nvPr/>
        </p:nvSpPr>
        <p:spPr>
          <a:xfrm>
            <a:off x="27432000" y="11887200"/>
            <a:ext cx="10591800" cy="7725192"/>
          </a:xfrm>
          <a:prstGeom prst="rect">
            <a:avLst/>
          </a:prstGeom>
          <a:noFill/>
        </p:spPr>
        <p:txBody>
          <a:bodyPr wrap="square" rtlCol="0">
            <a:spAutoFit/>
          </a:bodyPr>
          <a:lstStyle/>
          <a:p>
            <a:pPr>
              <a:buFont typeface="Arial" pitchFamily="34" charset="0"/>
              <a:buChar char="•"/>
            </a:pPr>
            <a:r>
              <a:rPr lang="en-US" dirty="0" smtClean="0">
                <a:latin typeface="Hanzel Extended" pitchFamily="34" charset="0"/>
              </a:rPr>
              <a:t>Drive any NXT robot</a:t>
            </a:r>
          </a:p>
          <a:p>
            <a:pPr>
              <a:buFont typeface="Arial" pitchFamily="34" charset="0"/>
              <a:buChar char="•"/>
            </a:pPr>
            <a:r>
              <a:rPr lang="en-US" dirty="0" smtClean="0">
                <a:latin typeface="Hanzel Extended" pitchFamily="34" charset="0"/>
              </a:rPr>
              <a:t>FTC drive practice without a PC</a:t>
            </a:r>
          </a:p>
          <a:p>
            <a:pPr>
              <a:buFont typeface="Arial" pitchFamily="34" charset="0"/>
              <a:buChar char="•"/>
            </a:pPr>
            <a:r>
              <a:rPr lang="en-US" dirty="0" smtClean="0">
                <a:latin typeface="Hanzel Extended" pitchFamily="34" charset="0"/>
              </a:rPr>
              <a:t>FRC compatible</a:t>
            </a:r>
          </a:p>
          <a:p>
            <a:pPr>
              <a:buFont typeface="Arial" pitchFamily="34" charset="0"/>
              <a:buChar char="•"/>
            </a:pPr>
            <a:r>
              <a:rPr lang="en-US" dirty="0" smtClean="0">
                <a:latin typeface="Hanzel Extended" pitchFamily="34" charset="0"/>
              </a:rPr>
              <a:t>Quick connection</a:t>
            </a:r>
          </a:p>
          <a:p>
            <a:pPr>
              <a:buFont typeface="Arial" pitchFamily="34" charset="0"/>
              <a:buChar char="•"/>
            </a:pPr>
            <a:r>
              <a:rPr lang="en-US" dirty="0" smtClean="0">
                <a:latin typeface="Hanzel Extended" pitchFamily="34" charset="0"/>
              </a:rPr>
              <a:t>Patent pending</a:t>
            </a:r>
            <a:endParaRPr lang="en-US" dirty="0">
              <a:latin typeface="Hanzel Extended" pitchFamily="34" charset="0"/>
            </a:endParaRPr>
          </a:p>
        </p:txBody>
      </p:sp>
      <p:grpSp>
        <p:nvGrpSpPr>
          <p:cNvPr id="2" name="Group 20"/>
          <p:cNvGrpSpPr/>
          <p:nvPr/>
        </p:nvGrpSpPr>
        <p:grpSpPr>
          <a:xfrm>
            <a:off x="15621000" y="5715000"/>
            <a:ext cx="7543800" cy="6400800"/>
            <a:chOff x="15468600" y="9144000"/>
            <a:chExt cx="7696200" cy="6096000"/>
          </a:xfrm>
          <a:solidFill>
            <a:srgbClr val="C00000"/>
          </a:solidFill>
        </p:grpSpPr>
        <p:sp>
          <p:nvSpPr>
            <p:cNvPr id="14" name="Explosion 2 13"/>
            <p:cNvSpPr/>
            <p:nvPr/>
          </p:nvSpPr>
          <p:spPr>
            <a:xfrm>
              <a:off x="15468600" y="9144000"/>
              <a:ext cx="7696200" cy="6096000"/>
            </a:xfrm>
            <a:prstGeom prst="irregularSeal2">
              <a:avLst/>
            </a:prstGeom>
            <a:grp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rot="19590027">
              <a:off x="16682587" y="11277014"/>
              <a:ext cx="4588119" cy="2198404"/>
            </a:xfrm>
            <a:prstGeom prst="rect">
              <a:avLst/>
            </a:prstGeom>
            <a:grpFill/>
          </p:spPr>
          <p:txBody>
            <a:bodyPr wrap="square" rtlCol="0">
              <a:spAutoFit/>
            </a:bodyPr>
            <a:lstStyle/>
            <a:p>
              <a:pPr algn="ctr"/>
              <a:r>
                <a:rPr lang="en-US" sz="7200" dirty="0" smtClean="0">
                  <a:solidFill>
                    <a:schemeClr val="bg1"/>
                  </a:solidFill>
                  <a:latin typeface="Hanzel Extended" pitchFamily="34" charset="0"/>
                </a:rPr>
                <a:t>FRC</a:t>
              </a:r>
              <a:r>
                <a:rPr lang="en-US" sz="7200" dirty="0" smtClean="0">
                  <a:latin typeface="Hanzel Extended" pitchFamily="34" charset="0"/>
                </a:rPr>
                <a:t> </a:t>
              </a:r>
              <a:r>
                <a:rPr lang="en-US" sz="7200" dirty="0" smtClean="0">
                  <a:solidFill>
                    <a:schemeClr val="bg1"/>
                  </a:solidFill>
                  <a:latin typeface="Hanzel Extended" pitchFamily="34" charset="0"/>
                </a:rPr>
                <a:t>2468</a:t>
              </a:r>
              <a:endParaRPr lang="en-US" sz="7200" dirty="0">
                <a:solidFill>
                  <a:schemeClr val="bg1"/>
                </a:solidFill>
                <a:latin typeface="Hanzel Extended" pitchFamily="34" charset="0"/>
              </a:endParaRPr>
            </a:p>
          </p:txBody>
        </p:sp>
      </p:grpSp>
      <p:grpSp>
        <p:nvGrpSpPr>
          <p:cNvPr id="3" name="Group 22"/>
          <p:cNvGrpSpPr/>
          <p:nvPr/>
        </p:nvGrpSpPr>
        <p:grpSpPr>
          <a:xfrm flipH="1">
            <a:off x="-1524000" y="5715000"/>
            <a:ext cx="7543800" cy="6400800"/>
            <a:chOff x="15468600" y="9144000"/>
            <a:chExt cx="7696200" cy="6096000"/>
          </a:xfrm>
          <a:solidFill>
            <a:srgbClr val="C00000"/>
          </a:solidFill>
        </p:grpSpPr>
        <p:sp>
          <p:nvSpPr>
            <p:cNvPr id="24" name="Explosion 2 23"/>
            <p:cNvSpPr/>
            <p:nvPr/>
          </p:nvSpPr>
          <p:spPr>
            <a:xfrm>
              <a:off x="15468600" y="9144000"/>
              <a:ext cx="7696200" cy="6096000"/>
            </a:xfrm>
            <a:prstGeom prst="irregularSeal2">
              <a:avLst/>
            </a:prstGeom>
            <a:grp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rot="19590027">
              <a:off x="16682587" y="11277014"/>
              <a:ext cx="4588119" cy="2198404"/>
            </a:xfrm>
            <a:prstGeom prst="rect">
              <a:avLst/>
            </a:prstGeom>
            <a:grpFill/>
          </p:spPr>
          <p:txBody>
            <a:bodyPr wrap="square" rtlCol="0">
              <a:spAutoFit/>
            </a:bodyPr>
            <a:lstStyle/>
            <a:p>
              <a:pPr algn="ctr"/>
              <a:r>
                <a:rPr lang="en-US" sz="7200" dirty="0" smtClean="0">
                  <a:solidFill>
                    <a:schemeClr val="bg1"/>
                  </a:solidFill>
                  <a:latin typeface="Hanzel Extended" pitchFamily="34" charset="0"/>
                </a:rPr>
                <a:t>FTC 3781</a:t>
              </a:r>
              <a:endParaRPr lang="en-US" sz="7200" dirty="0">
                <a:solidFill>
                  <a:schemeClr val="bg1"/>
                </a:solidFill>
                <a:latin typeface="Hanzel Extended" pitchFamily="34" charset="0"/>
              </a:endParaRPr>
            </a:p>
          </p:txBody>
        </p:sp>
      </p:grpSp>
      <p:pic>
        <p:nvPicPr>
          <p:cNvPr id="1026" name="Picture 2" descr="Home"/>
          <p:cNvPicPr>
            <a:picLocks noChangeAspect="1" noChangeArrowheads="1"/>
          </p:cNvPicPr>
          <p:nvPr/>
        </p:nvPicPr>
        <p:blipFill>
          <a:blip r:embed="rId4" cstate="print"/>
          <a:srcRect/>
          <a:stretch>
            <a:fillRect/>
          </a:stretch>
        </p:blipFill>
        <p:spPr bwMode="auto">
          <a:xfrm>
            <a:off x="1676400" y="22174200"/>
            <a:ext cx="3962400" cy="3602181"/>
          </a:xfrm>
          <a:prstGeom prst="rect">
            <a:avLst/>
          </a:prstGeom>
          <a:noFill/>
          <a:ln>
            <a:noFill/>
          </a:ln>
        </p:spPr>
      </p:pic>
      <p:pic>
        <p:nvPicPr>
          <p:cNvPr id="1028" name="Picture 4" descr="Home"/>
          <p:cNvPicPr>
            <a:picLocks noChangeAspect="1" noChangeArrowheads="1"/>
          </p:cNvPicPr>
          <p:nvPr/>
        </p:nvPicPr>
        <p:blipFill>
          <a:blip r:embed="rId5" cstate="print"/>
          <a:srcRect/>
          <a:stretch>
            <a:fillRect/>
          </a:stretch>
        </p:blipFill>
        <p:spPr bwMode="auto">
          <a:xfrm>
            <a:off x="1908810" y="25374600"/>
            <a:ext cx="3497580" cy="3179618"/>
          </a:xfrm>
          <a:prstGeom prst="rect">
            <a:avLst/>
          </a:prstGeom>
          <a:noFill/>
        </p:spPr>
      </p:pic>
      <p:pic>
        <p:nvPicPr>
          <p:cNvPr id="1030" name="Picture 6" descr="Home"/>
          <p:cNvPicPr>
            <a:picLocks noChangeAspect="1" noChangeArrowheads="1"/>
          </p:cNvPicPr>
          <p:nvPr/>
        </p:nvPicPr>
        <p:blipFill>
          <a:blip r:embed="rId6" cstate="print"/>
          <a:srcRect/>
          <a:stretch>
            <a:fillRect/>
          </a:stretch>
        </p:blipFill>
        <p:spPr bwMode="auto">
          <a:xfrm>
            <a:off x="1600200" y="28498800"/>
            <a:ext cx="4114800" cy="3086103"/>
          </a:xfrm>
          <a:prstGeom prst="rect">
            <a:avLst/>
          </a:prstGeom>
          <a:noFill/>
        </p:spPr>
      </p:pic>
      <p:sp>
        <p:nvSpPr>
          <p:cNvPr id="20" name="TextBox 19"/>
          <p:cNvSpPr txBox="1"/>
          <p:nvPr/>
        </p:nvSpPr>
        <p:spPr>
          <a:xfrm>
            <a:off x="11582400" y="22021800"/>
            <a:ext cx="9273693" cy="1046440"/>
          </a:xfrm>
          <a:prstGeom prst="rect">
            <a:avLst/>
          </a:prstGeom>
          <a:noFill/>
        </p:spPr>
        <p:txBody>
          <a:bodyPr wrap="none" rtlCol="0">
            <a:spAutoFit/>
          </a:bodyPr>
          <a:lstStyle/>
          <a:p>
            <a:r>
              <a:rPr lang="en-US" dirty="0" smtClean="0">
                <a:latin typeface="Hanzel Extended" pitchFamily="34" charset="0"/>
              </a:rPr>
              <a:t>Patent pending!</a:t>
            </a:r>
            <a:endParaRPr lang="en-US" dirty="0">
              <a:latin typeface="Hanzel Extended" pitchFamily="34" charset="0"/>
            </a:endParaRPr>
          </a:p>
        </p:txBody>
      </p:sp>
      <p:pic>
        <p:nvPicPr>
          <p:cNvPr id="21" name="Picture 20" descr="QR Code for Website.png"/>
          <p:cNvPicPr>
            <a:picLocks noChangeAspect="1"/>
          </p:cNvPicPr>
          <p:nvPr/>
        </p:nvPicPr>
        <p:blipFill>
          <a:blip r:embed="rId7" cstate="print"/>
          <a:stretch>
            <a:fillRect/>
          </a:stretch>
        </p:blipFill>
        <p:spPr>
          <a:xfrm>
            <a:off x="18211800" y="29184600"/>
            <a:ext cx="3733800" cy="3733800"/>
          </a:xfrm>
          <a:prstGeom prst="rect">
            <a:avLst/>
          </a:prstGeom>
        </p:spPr>
      </p:pic>
      <p:sp>
        <p:nvSpPr>
          <p:cNvPr id="22" name="TextBox 21"/>
          <p:cNvSpPr txBox="1"/>
          <p:nvPr/>
        </p:nvSpPr>
        <p:spPr>
          <a:xfrm>
            <a:off x="3581400" y="20955000"/>
            <a:ext cx="14990001" cy="1046440"/>
          </a:xfrm>
          <a:prstGeom prst="rect">
            <a:avLst/>
          </a:prstGeom>
          <a:noFill/>
        </p:spPr>
        <p:txBody>
          <a:bodyPr wrap="none" rtlCol="0">
            <a:spAutoFit/>
          </a:bodyPr>
          <a:lstStyle/>
          <a:p>
            <a:r>
              <a:rPr lang="en-US" dirty="0" smtClean="0">
                <a:latin typeface="Hanzel Extended" pitchFamily="34" charset="0"/>
              </a:rPr>
              <a:t>Bluetooth remote control!</a:t>
            </a:r>
            <a:endParaRPr lang="en-US" dirty="0">
              <a:latin typeface="Hanzel Extended" pitchFamily="34" charset="0"/>
            </a:endParaRPr>
          </a:p>
        </p:txBody>
      </p:sp>
      <p:sp>
        <p:nvSpPr>
          <p:cNvPr id="26" name="Rounded Rectangular Callout 25"/>
          <p:cNvSpPr/>
          <p:nvPr/>
        </p:nvSpPr>
        <p:spPr>
          <a:xfrm>
            <a:off x="30327600" y="22860000"/>
            <a:ext cx="8077200" cy="4953000"/>
          </a:xfrm>
          <a:prstGeom prst="wedgeRoundRectCallout">
            <a:avLst>
              <a:gd name="adj1" fmla="val -41857"/>
              <a:gd name="adj2" fmla="val 86236"/>
              <a:gd name="adj3" fmla="val 16667"/>
            </a:avLst>
          </a:prstGeom>
          <a:ln w="304800">
            <a:solidFill>
              <a:schemeClr val="tx2">
                <a:lumMod val="75000"/>
              </a:schemeClr>
            </a:solid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7" name="TextBox 26"/>
          <p:cNvSpPr txBox="1"/>
          <p:nvPr/>
        </p:nvSpPr>
        <p:spPr>
          <a:xfrm>
            <a:off x="5562600" y="26441400"/>
            <a:ext cx="20714325" cy="1046440"/>
          </a:xfrm>
          <a:prstGeom prst="rect">
            <a:avLst/>
          </a:prstGeom>
          <a:noFill/>
        </p:spPr>
        <p:txBody>
          <a:bodyPr wrap="none" rtlCol="0">
            <a:spAutoFit/>
          </a:bodyPr>
          <a:lstStyle/>
          <a:p>
            <a:r>
              <a:rPr lang="en-US" dirty="0" smtClean="0">
                <a:latin typeface="Hanzel Extended" pitchFamily="34" charset="0"/>
              </a:rPr>
              <a:t>Compatible with FLL, FTC and FRC!</a:t>
            </a:r>
            <a:endParaRPr lang="en-US" dirty="0">
              <a:latin typeface="Hanzel Extended" pitchFamily="34" charset="0"/>
            </a:endParaRPr>
          </a:p>
        </p:txBody>
      </p:sp>
      <p:sp>
        <p:nvSpPr>
          <p:cNvPr id="28" name="TextBox 27"/>
          <p:cNvSpPr txBox="1"/>
          <p:nvPr/>
        </p:nvSpPr>
        <p:spPr>
          <a:xfrm>
            <a:off x="6172200" y="28041600"/>
            <a:ext cx="15773400" cy="2954655"/>
          </a:xfrm>
          <a:prstGeom prst="rect">
            <a:avLst/>
          </a:prstGeom>
          <a:noFill/>
        </p:spPr>
        <p:txBody>
          <a:bodyPr wrap="square" rtlCol="0">
            <a:spAutoFit/>
          </a:bodyPr>
          <a:lstStyle/>
          <a:p>
            <a:r>
              <a:rPr lang="en-US" dirty="0" smtClean="0">
                <a:latin typeface="Hanzel Extended" pitchFamily="34" charset="0"/>
              </a:rPr>
              <a:t>Used for testing, practice, demos, education and more!</a:t>
            </a:r>
            <a:endParaRPr lang="en-US" dirty="0">
              <a:latin typeface="Hanzel Extended" pitchFamily="34" charset="0"/>
            </a:endParaRPr>
          </a:p>
        </p:txBody>
      </p:sp>
      <p:pic>
        <p:nvPicPr>
          <p:cNvPr id="15362" name="Picture 2" descr="http://ecx.images-amazon.com/images/I/81UTipiqRHL._SL1500_.jpg"/>
          <p:cNvPicPr>
            <a:picLocks noChangeAspect="1" noChangeArrowheads="1"/>
          </p:cNvPicPr>
          <p:nvPr/>
        </p:nvPicPr>
        <p:blipFill>
          <a:blip r:embed="rId8" cstate="print">
            <a:clrChange>
              <a:clrFrom>
                <a:srgbClr val="FFFFFF"/>
              </a:clrFrom>
              <a:clrTo>
                <a:srgbClr val="FFFFFF">
                  <a:alpha val="0"/>
                </a:srgbClr>
              </a:clrTo>
            </a:clrChange>
          </a:blip>
          <a:srcRect/>
          <a:stretch>
            <a:fillRect/>
          </a:stretch>
        </p:blipFill>
        <p:spPr bwMode="auto">
          <a:xfrm>
            <a:off x="-8001000" y="21412200"/>
            <a:ext cx="6705600" cy="5918810"/>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v1.1 Case (2).png"/>
          <p:cNvPicPr>
            <a:picLocks noChangeAspect="1"/>
          </p:cNvPicPr>
          <p:nvPr/>
        </p:nvPicPr>
        <p:blipFill>
          <a:blip r:embed="rId2" cstate="print"/>
          <a:stretch>
            <a:fillRect/>
          </a:stretch>
        </p:blipFill>
        <p:spPr>
          <a:xfrm>
            <a:off x="1371600" y="9460484"/>
            <a:ext cx="15095910" cy="8675116"/>
          </a:xfrm>
          <a:prstGeom prst="rect">
            <a:avLst/>
          </a:prstGeom>
        </p:spPr>
      </p:pic>
      <p:sp>
        <p:nvSpPr>
          <p:cNvPr id="11" name="Rounded Rectangle 10"/>
          <p:cNvSpPr/>
          <p:nvPr/>
        </p:nvSpPr>
        <p:spPr>
          <a:xfrm>
            <a:off x="533400" y="533400"/>
            <a:ext cx="20878800" cy="8077200"/>
          </a:xfrm>
          <a:prstGeom prst="roundRect">
            <a:avLst>
              <a:gd name="adj" fmla="val 10198"/>
            </a:avLst>
          </a:prstGeom>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3092468" y="838200"/>
            <a:ext cx="14434982" cy="7149203"/>
          </a:xfrm>
          <a:prstGeom prst="rect">
            <a:avLst/>
          </a:prstGeom>
          <a:noFill/>
        </p:spPr>
        <p:txBody>
          <a:bodyPr wrap="none" lIns="313502" tIns="156751" rIns="313502" bIns="156751">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sz="22200" b="1" dirty="0" smtClean="0">
                <a:ln w="11430"/>
                <a:gradFill>
                  <a:gsLst>
                    <a:gs pos="0">
                      <a:srgbClr val="FECBCA"/>
                    </a:gs>
                    <a:gs pos="97000">
                      <a:srgbClr val="E0615E"/>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Bolts SF" pitchFamily="2" charset="0"/>
              </a:rPr>
              <a:t>Chap</a:t>
            </a:r>
            <a:br>
              <a:rPr lang="en-US" sz="22200" b="1" dirty="0" smtClean="0">
                <a:ln w="11430"/>
                <a:gradFill>
                  <a:gsLst>
                    <a:gs pos="0">
                      <a:srgbClr val="FECBCA"/>
                    </a:gs>
                    <a:gs pos="97000">
                      <a:srgbClr val="E0615E"/>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Bolts SF" pitchFamily="2" charset="0"/>
              </a:rPr>
            </a:br>
            <a:r>
              <a:rPr lang="en-US" sz="22200" b="1" dirty="0" smtClean="0">
                <a:ln w="11430"/>
                <a:gradFill>
                  <a:gsLst>
                    <a:gs pos="0">
                      <a:srgbClr val="FECBCA"/>
                    </a:gs>
                    <a:gs pos="97000">
                      <a:srgbClr val="E0615E"/>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Bolts SF" pitchFamily="2" charset="0"/>
              </a:rPr>
              <a:t>Robotics</a:t>
            </a:r>
            <a:endParaRPr lang="en-US" sz="22200" b="1" dirty="0">
              <a:ln w="11430"/>
              <a:gradFill>
                <a:gsLst>
                  <a:gs pos="0">
                    <a:srgbClr val="FECBCA"/>
                  </a:gs>
                  <a:gs pos="97000">
                    <a:srgbClr val="E0615E"/>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Bolts SF" pitchFamily="2" charset="0"/>
            </a:endParaRPr>
          </a:p>
        </p:txBody>
      </p:sp>
      <p:pic>
        <p:nvPicPr>
          <p:cNvPr id="1026" name="Picture 2" descr="Home"/>
          <p:cNvPicPr>
            <a:picLocks noChangeAspect="1" noChangeArrowheads="1"/>
          </p:cNvPicPr>
          <p:nvPr/>
        </p:nvPicPr>
        <p:blipFill>
          <a:blip r:embed="rId3" cstate="print"/>
          <a:srcRect/>
          <a:stretch>
            <a:fillRect/>
          </a:stretch>
        </p:blipFill>
        <p:spPr bwMode="auto">
          <a:xfrm>
            <a:off x="1111269" y="30156358"/>
            <a:ext cx="2714978" cy="2468161"/>
          </a:xfrm>
          <a:prstGeom prst="rect">
            <a:avLst/>
          </a:prstGeom>
          <a:noFill/>
          <a:ln>
            <a:noFill/>
          </a:ln>
        </p:spPr>
      </p:pic>
      <p:pic>
        <p:nvPicPr>
          <p:cNvPr id="1028" name="Picture 4" descr="Home"/>
          <p:cNvPicPr>
            <a:picLocks noChangeAspect="1" noChangeArrowheads="1"/>
          </p:cNvPicPr>
          <p:nvPr/>
        </p:nvPicPr>
        <p:blipFill>
          <a:blip r:embed="rId4" cstate="print"/>
          <a:srcRect/>
          <a:stretch>
            <a:fillRect/>
          </a:stretch>
        </p:blipFill>
        <p:spPr bwMode="auto">
          <a:xfrm>
            <a:off x="4495800" y="30099000"/>
            <a:ext cx="2849880" cy="2590800"/>
          </a:xfrm>
          <a:prstGeom prst="rect">
            <a:avLst/>
          </a:prstGeom>
          <a:noFill/>
        </p:spPr>
      </p:pic>
      <p:pic>
        <p:nvPicPr>
          <p:cNvPr id="1030" name="Picture 6" descr="Home"/>
          <p:cNvPicPr>
            <a:picLocks noChangeAspect="1" noChangeArrowheads="1"/>
          </p:cNvPicPr>
          <p:nvPr/>
        </p:nvPicPr>
        <p:blipFill>
          <a:blip r:embed="rId5" cstate="print"/>
          <a:srcRect/>
          <a:stretch>
            <a:fillRect/>
          </a:stretch>
        </p:blipFill>
        <p:spPr bwMode="auto">
          <a:xfrm>
            <a:off x="8153401" y="30251928"/>
            <a:ext cx="2819400" cy="2114552"/>
          </a:xfrm>
          <a:prstGeom prst="rect">
            <a:avLst/>
          </a:prstGeom>
          <a:noFill/>
        </p:spPr>
      </p:pic>
      <p:pic>
        <p:nvPicPr>
          <p:cNvPr id="4"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060171" y="29958290"/>
            <a:ext cx="2666229" cy="26662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ounded Rectangle 4"/>
          <p:cNvSpPr/>
          <p:nvPr/>
        </p:nvSpPr>
        <p:spPr>
          <a:xfrm>
            <a:off x="838200" y="805218"/>
            <a:ext cx="1820490" cy="7506269"/>
          </a:xfrm>
          <a:prstGeom prst="roundRect">
            <a:avLst>
              <a:gd name="adj" fmla="val 29411"/>
            </a:avLst>
          </a:prstGeom>
          <a:solidFill>
            <a:srgbClr val="FF3535"/>
          </a:solidFill>
          <a:ln w="228600"/>
        </p:spPr>
        <p:style>
          <a:lnRef idx="3">
            <a:schemeClr val="lt1"/>
          </a:lnRef>
          <a:fillRef idx="1">
            <a:schemeClr val="accent2"/>
          </a:fillRef>
          <a:effectRef idx="1">
            <a:schemeClr val="accent2"/>
          </a:effectRef>
          <a:fontRef idx="minor">
            <a:schemeClr val="lt1"/>
          </a:fontRef>
        </p:style>
        <p:txBody>
          <a:bodyPr vert="vert270" rtlCol="0" anchor="ctr"/>
          <a:lstStyle/>
          <a:p>
            <a:pPr algn="ctr"/>
            <a:r>
              <a:rPr lang="en-US" sz="11500" dirty="0" smtClean="0"/>
              <a:t>FRC  2468</a:t>
            </a:r>
            <a:endParaRPr lang="en-US" sz="11500" dirty="0"/>
          </a:p>
        </p:txBody>
      </p:sp>
      <p:pic>
        <p:nvPicPr>
          <p:cNvPr id="12" name="Picture 11" descr="Logo.png"/>
          <p:cNvPicPr>
            <a:picLocks noChangeAspect="1"/>
          </p:cNvPicPr>
          <p:nvPr/>
        </p:nvPicPr>
        <p:blipFill>
          <a:blip r:embed="rId7" cstate="print"/>
          <a:stretch>
            <a:fillRect/>
          </a:stretch>
        </p:blipFill>
        <p:spPr>
          <a:xfrm>
            <a:off x="11867314" y="553453"/>
            <a:ext cx="10002086" cy="6696899"/>
          </a:xfrm>
          <a:prstGeom prst="rect">
            <a:avLst/>
          </a:prstGeom>
        </p:spPr>
      </p:pic>
      <p:sp>
        <p:nvSpPr>
          <p:cNvPr id="29" name="Rounded Rectangle 28"/>
          <p:cNvSpPr/>
          <p:nvPr/>
        </p:nvSpPr>
        <p:spPr>
          <a:xfrm>
            <a:off x="19278600" y="790433"/>
            <a:ext cx="1820490" cy="7548349"/>
          </a:xfrm>
          <a:prstGeom prst="roundRect">
            <a:avLst>
              <a:gd name="adj" fmla="val 29411"/>
            </a:avLst>
          </a:prstGeom>
          <a:solidFill>
            <a:srgbClr val="FF3535"/>
          </a:solidFill>
          <a:ln w="228600"/>
        </p:spPr>
        <p:style>
          <a:lnRef idx="3">
            <a:schemeClr val="lt1"/>
          </a:lnRef>
          <a:fillRef idx="1">
            <a:schemeClr val="accent2"/>
          </a:fillRef>
          <a:effectRef idx="1">
            <a:schemeClr val="accent2"/>
          </a:effectRef>
          <a:fontRef idx="minor">
            <a:schemeClr val="lt1"/>
          </a:fontRef>
        </p:style>
        <p:txBody>
          <a:bodyPr vert="vert270" rtlCol="0" anchor="ctr"/>
          <a:lstStyle/>
          <a:p>
            <a:pPr algn="ctr"/>
            <a:r>
              <a:rPr lang="en-US" sz="11500" dirty="0" smtClean="0"/>
              <a:t>FTC  3781</a:t>
            </a:r>
            <a:endParaRPr lang="en-US" sz="11500" dirty="0"/>
          </a:p>
        </p:txBody>
      </p:sp>
      <p:sp>
        <p:nvSpPr>
          <p:cNvPr id="7" name="TextBox 6"/>
          <p:cNvSpPr txBox="1"/>
          <p:nvPr/>
        </p:nvSpPr>
        <p:spPr>
          <a:xfrm>
            <a:off x="5772149" y="18592800"/>
            <a:ext cx="15640051" cy="1323439"/>
          </a:xfrm>
          <a:prstGeom prst="rect">
            <a:avLst/>
          </a:prstGeom>
          <a:noFill/>
        </p:spPr>
        <p:txBody>
          <a:bodyPr wrap="none" rtlCol="0">
            <a:spAutoFit/>
          </a:bodyPr>
          <a:lstStyle/>
          <a:p>
            <a:r>
              <a:rPr lang="en-US" sz="8000" dirty="0" smtClean="0">
                <a:sym typeface="Wingdings 2"/>
              </a:rPr>
              <a:t>  </a:t>
            </a:r>
            <a:r>
              <a:rPr lang="en-US" sz="8000" dirty="0" smtClean="0"/>
              <a:t>FTC Drive Practice </a:t>
            </a:r>
            <a:r>
              <a:rPr lang="en-US" sz="8000" b="1" i="1" dirty="0" smtClean="0"/>
              <a:t>Without</a:t>
            </a:r>
            <a:r>
              <a:rPr lang="en-US" sz="8000" dirty="0" smtClean="0"/>
              <a:t> a PC!</a:t>
            </a:r>
            <a:endParaRPr lang="en-US" sz="8000" dirty="0"/>
          </a:p>
        </p:txBody>
      </p:sp>
      <p:pic>
        <p:nvPicPr>
          <p:cNvPr id="38" name="Picture 37" descr="http://upload.wikimedia.org/wikipedia/commons/thumb/d/da/Bluetooth.svg/170px-Bluetooth.svg.png"/>
          <p:cNvPicPr/>
          <p:nvPr/>
        </p:nvPicPr>
        <p:blipFill>
          <a:blip r:embed="rId8">
            <a:extLst>
              <a:ext uri="{28A0092B-C50C-407E-A947-70E740481C1C}">
                <a14:useLocalDpi xmlns:a14="http://schemas.microsoft.com/office/drawing/2010/main" val="0"/>
              </a:ext>
            </a:extLst>
          </a:blip>
          <a:srcRect/>
          <a:stretch>
            <a:fillRect/>
          </a:stretch>
        </p:blipFill>
        <p:spPr bwMode="auto">
          <a:xfrm>
            <a:off x="19278600" y="20787532"/>
            <a:ext cx="1335954" cy="1838813"/>
          </a:xfrm>
          <a:prstGeom prst="rect">
            <a:avLst/>
          </a:prstGeom>
          <a:noFill/>
          <a:extLst>
            <a:ext uri="{909E8E84-426E-40DD-AFC4-6F175D3DCCD1}">
              <a14:hiddenFill xmlns:a14="http://schemas.microsoft.com/office/drawing/2010/main">
                <a:solidFill>
                  <a:srgbClr val="FFFFFF"/>
                </a:solidFill>
              </a14:hiddenFill>
            </a:ext>
          </a:extLst>
        </p:spPr>
      </p:pic>
      <p:sp>
        <p:nvSpPr>
          <p:cNvPr id="39" name="TextBox 38"/>
          <p:cNvSpPr txBox="1"/>
          <p:nvPr/>
        </p:nvSpPr>
        <p:spPr>
          <a:xfrm>
            <a:off x="5772149" y="20307300"/>
            <a:ext cx="9375259" cy="1323439"/>
          </a:xfrm>
          <a:prstGeom prst="rect">
            <a:avLst/>
          </a:prstGeom>
          <a:noFill/>
        </p:spPr>
        <p:txBody>
          <a:bodyPr wrap="none" rtlCol="0">
            <a:spAutoFit/>
          </a:bodyPr>
          <a:lstStyle/>
          <a:p>
            <a:r>
              <a:rPr lang="en-US" sz="8000" dirty="0" smtClean="0">
                <a:sym typeface="Wingdings 2"/>
              </a:rPr>
              <a:t>  </a:t>
            </a:r>
            <a:r>
              <a:rPr lang="en-US" sz="8000" dirty="0" smtClean="0"/>
              <a:t>FRC Demo Driving!</a:t>
            </a:r>
            <a:endParaRPr lang="en-US" sz="8000" dirty="0"/>
          </a:p>
        </p:txBody>
      </p:sp>
      <p:sp>
        <p:nvSpPr>
          <p:cNvPr id="40" name="TextBox 39"/>
          <p:cNvSpPr txBox="1"/>
          <p:nvPr/>
        </p:nvSpPr>
        <p:spPr>
          <a:xfrm>
            <a:off x="5772149" y="22021800"/>
            <a:ext cx="12747016" cy="1323439"/>
          </a:xfrm>
          <a:prstGeom prst="rect">
            <a:avLst/>
          </a:prstGeom>
          <a:noFill/>
        </p:spPr>
        <p:txBody>
          <a:bodyPr wrap="none" rtlCol="0">
            <a:spAutoFit/>
          </a:bodyPr>
          <a:lstStyle/>
          <a:p>
            <a:r>
              <a:rPr lang="en-US" sz="8000" dirty="0" smtClean="0">
                <a:sym typeface="Wingdings 2"/>
              </a:rPr>
              <a:t>  </a:t>
            </a:r>
            <a:r>
              <a:rPr lang="en-US" sz="8000" dirty="0" smtClean="0"/>
              <a:t>FLL Robot Add-on Remote!</a:t>
            </a:r>
            <a:endParaRPr lang="en-US" sz="8000" dirty="0"/>
          </a:p>
        </p:txBody>
      </p:sp>
      <p:pic>
        <p:nvPicPr>
          <p:cNvPr id="41" name="Picture 2" descr="http://ecx.images-amazon.com/images/I/81UTipiqRHL._SL1500_.jpg"/>
          <p:cNvPicPr>
            <a:picLocks noChangeAspect="1" noChangeArrowheads="1"/>
          </p:cNvPicPr>
          <p:nvPr/>
        </p:nvPicPr>
        <p:blipFill>
          <a:blip r:embed="rId9" cstate="print">
            <a:clrChange>
              <a:clrFrom>
                <a:srgbClr val="FFFFFF"/>
              </a:clrFrom>
              <a:clrTo>
                <a:srgbClr val="FFFFFF">
                  <a:alpha val="0"/>
                </a:srgbClr>
              </a:clrTo>
            </a:clrChange>
          </a:blip>
          <a:srcRect/>
          <a:stretch>
            <a:fillRect/>
          </a:stretch>
        </p:blipFill>
        <p:spPr bwMode="auto">
          <a:xfrm>
            <a:off x="529389" y="20268452"/>
            <a:ext cx="4414986" cy="3896961"/>
          </a:xfrm>
          <a:prstGeom prst="rect">
            <a:avLst/>
          </a:prstGeom>
          <a:noFill/>
        </p:spPr>
      </p:pic>
      <p:pic>
        <p:nvPicPr>
          <p:cNvPr id="15362" name="Picture 2" descr="http://ecx.images-amazon.com/images/I/81UTipiqRHL._SL1500_.jpg"/>
          <p:cNvPicPr>
            <a:picLocks noChangeAspect="1" noChangeArrowheads="1"/>
          </p:cNvPicPr>
          <p:nvPr/>
        </p:nvPicPr>
        <p:blipFill>
          <a:blip r:embed="rId9" cstate="print">
            <a:clrChange>
              <a:clrFrom>
                <a:srgbClr val="FFFFFF"/>
              </a:clrFrom>
              <a:clrTo>
                <a:srgbClr val="FFFFFF">
                  <a:alpha val="0"/>
                </a:srgbClr>
              </a:clrTo>
            </a:clrChange>
          </a:blip>
          <a:srcRect/>
          <a:stretch>
            <a:fillRect/>
          </a:stretch>
        </p:blipFill>
        <p:spPr bwMode="auto">
          <a:xfrm>
            <a:off x="493294" y="18201621"/>
            <a:ext cx="4414986" cy="3896961"/>
          </a:xfrm>
          <a:prstGeom prst="rect">
            <a:avLst/>
          </a:prstGeom>
          <a:noFill/>
        </p:spPr>
      </p:pic>
      <p:grpSp>
        <p:nvGrpSpPr>
          <p:cNvPr id="17" name="Group 16"/>
          <p:cNvGrpSpPr/>
          <p:nvPr/>
        </p:nvGrpSpPr>
        <p:grpSpPr>
          <a:xfrm>
            <a:off x="14164963" y="9828837"/>
            <a:ext cx="7283970" cy="4191963"/>
            <a:chOff x="16130792" y="9309917"/>
            <a:chExt cx="7283970" cy="4191963"/>
          </a:xfrm>
        </p:grpSpPr>
        <p:sp>
          <p:nvSpPr>
            <p:cNvPr id="8" name="Explosion 2 7"/>
            <p:cNvSpPr/>
            <p:nvPr/>
          </p:nvSpPr>
          <p:spPr>
            <a:xfrm>
              <a:off x="16130792" y="9309917"/>
              <a:ext cx="7283970" cy="4191963"/>
            </a:xfrm>
            <a:prstGeom prst="irregularSeal2">
              <a:avLst/>
            </a:prstGeom>
            <a:scene3d>
              <a:camera prst="orthographicFront"/>
              <a:lightRig rig="threePt" dir="t"/>
            </a:scene3d>
            <a:sp3d>
              <a:bevelT w="203200" h="114300" prst="softRound"/>
            </a:sp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p>
          </p:txBody>
        </p:sp>
        <p:sp>
          <p:nvSpPr>
            <p:cNvPr id="16" name="TextBox 15"/>
            <p:cNvSpPr txBox="1"/>
            <p:nvPr/>
          </p:nvSpPr>
          <p:spPr>
            <a:xfrm rot="20585084">
              <a:off x="18026205" y="10357498"/>
              <a:ext cx="3041217" cy="2000548"/>
            </a:xfrm>
            <a:prstGeom prst="rect">
              <a:avLst/>
            </a:prstGeom>
            <a:noFill/>
            <a:scene3d>
              <a:camera prst="orthographicFront"/>
              <a:lightRig rig="threePt" dir="t"/>
            </a:scene3d>
            <a:sp3d>
              <a:bevelT w="152400" h="50800" prst="softRound"/>
            </a:sp3d>
          </p:spPr>
          <p:txBody>
            <a:bodyPr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omic Sans MS" panose="030F0702030302020204" pitchFamily="66" charset="0"/>
                </a:rPr>
                <a:t>Patent</a:t>
              </a:r>
              <a:br>
                <a:rPr lang="en-US"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omic Sans MS" panose="030F0702030302020204" pitchFamily="66" charset="0"/>
                </a:rPr>
              </a:br>
              <a:r>
                <a:rPr lang="en-US"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omic Sans MS" panose="030F0702030302020204" pitchFamily="66" charset="0"/>
                </a:rPr>
                <a:t>Pending</a:t>
              </a:r>
              <a:endPar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omic Sans MS" panose="030F0702030302020204" pitchFamily="66" charset="0"/>
              </a:endParaRPr>
            </a:p>
          </p:txBody>
        </p:sp>
      </p:grpSp>
      <p:sp>
        <p:nvSpPr>
          <p:cNvPr id="19" name="Rounded Rectangle 18"/>
          <p:cNvSpPr/>
          <p:nvPr/>
        </p:nvSpPr>
        <p:spPr>
          <a:xfrm>
            <a:off x="533400" y="24165413"/>
            <a:ext cx="20878800" cy="5394219"/>
          </a:xfrm>
          <a:prstGeom prst="roundRect">
            <a:avLst/>
          </a:prstGeom>
          <a:gradFill flip="none" rotWithShape="1">
            <a:gsLst>
              <a:gs pos="0">
                <a:schemeClr val="tx2">
                  <a:lumMod val="40000"/>
                  <a:lumOff val="60000"/>
                </a:schemeClr>
              </a:gs>
              <a:gs pos="99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1190453" y="24431087"/>
            <a:ext cx="19564694" cy="4862870"/>
          </a:xfrm>
          <a:prstGeom prst="rect">
            <a:avLst/>
          </a:prstGeom>
          <a:noFill/>
        </p:spPr>
        <p:txBody>
          <a:bodyPr wrap="square" rtlCol="0">
            <a:spAutoFit/>
          </a:bodyPr>
          <a:lstStyle/>
          <a:p>
            <a:pPr algn="ctr"/>
            <a:r>
              <a:rPr lang="en-US" dirty="0" smtClean="0"/>
              <a:t>The ChapR is a 2-controller USB/Bluetooth remote control compatible with FTC, FRC, and FLL robots.  It can be used for testing, practice, demos, education, and more!  The ChapR is battery powered and connects to your robot extremely quickly for non-stop driving.</a:t>
            </a:r>
            <a:endParaRPr lang="en-US" dirty="0"/>
          </a:p>
        </p:txBody>
      </p:sp>
      <p:sp>
        <p:nvSpPr>
          <p:cNvPr id="42" name="Rounded Rectangle 41"/>
          <p:cNvSpPr/>
          <p:nvPr/>
        </p:nvSpPr>
        <p:spPr>
          <a:xfrm>
            <a:off x="7902357" y="7920449"/>
            <a:ext cx="6140886" cy="1375951"/>
          </a:xfrm>
          <a:prstGeom prst="roundRect">
            <a:avLst/>
          </a:prstGeom>
          <a:ln w="1143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8828624" y="8019871"/>
            <a:ext cx="4288353" cy="1200329"/>
          </a:xfrm>
          <a:prstGeom prst="rect">
            <a:avLst/>
          </a:prstGeom>
          <a:noFill/>
        </p:spPr>
        <p:txBody>
          <a:bodyPr wrap="none" rtlCol="0">
            <a:spAutoFit/>
          </a:bodyPr>
          <a:lstStyle/>
          <a:p>
            <a:pPr algn="ctr"/>
            <a:r>
              <a:rPr lang="en-US" sz="7200" dirty="0" smtClean="0">
                <a:latin typeface="Hanzel Extended" pitchFamily="34" charset="0"/>
              </a:rPr>
              <a:t>Creator of</a:t>
            </a:r>
            <a:endParaRPr lang="en-US" sz="7200" dirty="0">
              <a:latin typeface="Hanzel Extended" pitchFamily="34" charset="0"/>
            </a:endParaRPr>
          </a:p>
        </p:txBody>
      </p:sp>
      <p:sp>
        <p:nvSpPr>
          <p:cNvPr id="43" name="TextBox 42"/>
          <p:cNvSpPr txBox="1"/>
          <p:nvPr/>
        </p:nvSpPr>
        <p:spPr>
          <a:xfrm>
            <a:off x="12433621" y="29946600"/>
            <a:ext cx="4635179" cy="2554545"/>
          </a:xfrm>
          <a:prstGeom prst="rect">
            <a:avLst/>
          </a:prstGeom>
          <a:noFill/>
        </p:spPr>
        <p:txBody>
          <a:bodyPr wrap="none" rtlCol="0">
            <a:spAutoFit/>
          </a:bodyPr>
          <a:lstStyle/>
          <a:p>
            <a:pPr algn="ctr"/>
            <a:r>
              <a:rPr lang="en-US" sz="4000" dirty="0" smtClean="0"/>
              <a:t>Chap Robotics</a:t>
            </a:r>
          </a:p>
          <a:p>
            <a:pPr algn="ctr"/>
            <a:r>
              <a:rPr lang="en-US" sz="4000" dirty="0" smtClean="0"/>
              <a:t>Westlake High School</a:t>
            </a:r>
          </a:p>
          <a:p>
            <a:pPr algn="ctr"/>
            <a:r>
              <a:rPr lang="en-US" sz="4000" dirty="0" smtClean="0"/>
              <a:t>Austin, TX</a:t>
            </a:r>
          </a:p>
          <a:p>
            <a:pPr algn="ctr"/>
            <a:r>
              <a:rPr lang="en-US" sz="4000" dirty="0" smtClean="0"/>
              <a:t>www.TheChapR.com</a:t>
            </a:r>
            <a:endParaRPr lang="en-US" sz="4000" dirty="0"/>
          </a:p>
        </p:txBody>
      </p:sp>
      <p:grpSp>
        <p:nvGrpSpPr>
          <p:cNvPr id="44" name="Group 43"/>
          <p:cNvGrpSpPr/>
          <p:nvPr/>
        </p:nvGrpSpPr>
        <p:grpSpPr>
          <a:xfrm>
            <a:off x="16693963" y="14630400"/>
            <a:ext cx="5175437" cy="2039532"/>
            <a:chOff x="24612600" y="12590868"/>
            <a:chExt cx="5175437" cy="2039532"/>
          </a:xfrm>
        </p:grpSpPr>
        <p:sp>
          <p:nvSpPr>
            <p:cNvPr id="48" name="TextBox 47"/>
            <p:cNvSpPr txBox="1"/>
            <p:nvPr/>
          </p:nvSpPr>
          <p:spPr>
            <a:xfrm>
              <a:off x="24612600" y="12590868"/>
              <a:ext cx="1447800" cy="1200329"/>
            </a:xfrm>
            <a:prstGeom prst="rect">
              <a:avLst/>
            </a:prstGeom>
            <a:noFill/>
          </p:spPr>
          <p:txBody>
            <a:bodyPr wrap="square" rtlCol="0">
              <a:spAutoFit/>
            </a:bodyPr>
            <a:lstStyle/>
            <a:p>
              <a:r>
                <a:rPr lang="en-US" sz="7200" dirty="0" smtClean="0"/>
                <a:t>*</a:t>
              </a:r>
              <a:endParaRPr lang="en-US" sz="7200" dirty="0"/>
            </a:p>
          </p:txBody>
        </p:sp>
        <p:sp>
          <p:nvSpPr>
            <p:cNvPr id="49" name="TextBox 48"/>
            <p:cNvSpPr txBox="1"/>
            <p:nvPr/>
          </p:nvSpPr>
          <p:spPr>
            <a:xfrm>
              <a:off x="25332489" y="12691408"/>
              <a:ext cx="4455548" cy="1938992"/>
            </a:xfrm>
            <a:prstGeom prst="rect">
              <a:avLst/>
            </a:prstGeom>
            <a:noFill/>
          </p:spPr>
          <p:txBody>
            <a:bodyPr wrap="square" rtlCol="0">
              <a:spAutoFit/>
            </a:bodyPr>
            <a:lstStyle/>
            <a:p>
              <a:r>
                <a:rPr lang="en-US" sz="4000" dirty="0" smtClean="0"/>
                <a:t>Not actual size.</a:t>
              </a:r>
              <a:br>
                <a:rPr lang="en-US" sz="4000" dirty="0" smtClean="0"/>
              </a:br>
              <a:r>
                <a:rPr lang="en-US" sz="4000" dirty="0" smtClean="0"/>
                <a:t>The real ChapR</a:t>
              </a:r>
              <a:br>
                <a:rPr lang="en-US" sz="4000" dirty="0" smtClean="0"/>
              </a:br>
              <a:r>
                <a:rPr lang="en-US" sz="4000" dirty="0" smtClean="0"/>
                <a:t>is much smaller!</a:t>
              </a:r>
              <a:endParaRPr lang="en-US" sz="4000" dirty="0"/>
            </a:p>
          </p:txBody>
        </p:sp>
      </p:grpSp>
    </p:spTree>
    <p:extLst>
      <p:ext uri="{BB962C8B-B14F-4D97-AF65-F5344CB8AC3E}">
        <p14:creationId xmlns:p14="http://schemas.microsoft.com/office/powerpoint/2010/main" val="30782725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32" name="Group 231"/>
          <p:cNvGrpSpPr/>
          <p:nvPr/>
        </p:nvGrpSpPr>
        <p:grpSpPr>
          <a:xfrm>
            <a:off x="9067800" y="19278600"/>
            <a:ext cx="12725400" cy="13639800"/>
            <a:chOff x="4267200" y="13335000"/>
            <a:chExt cx="12725400" cy="13639800"/>
          </a:xfrm>
        </p:grpSpPr>
        <p:grpSp>
          <p:nvGrpSpPr>
            <p:cNvPr id="43" name="Group 42"/>
            <p:cNvGrpSpPr/>
            <p:nvPr/>
          </p:nvGrpSpPr>
          <p:grpSpPr>
            <a:xfrm>
              <a:off x="4267200" y="13335000"/>
              <a:ext cx="11811000" cy="12725400"/>
              <a:chOff x="10134600" y="20193000"/>
              <a:chExt cx="11811000" cy="12725400"/>
            </a:xfrm>
          </p:grpSpPr>
          <p:cxnSp>
            <p:nvCxnSpPr>
              <p:cNvPr id="5" name="Straight Connector 4"/>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44" name="Group 43"/>
            <p:cNvGrpSpPr/>
            <p:nvPr/>
          </p:nvGrpSpPr>
          <p:grpSpPr>
            <a:xfrm>
              <a:off x="4419600" y="13487400"/>
              <a:ext cx="11811000" cy="12725400"/>
              <a:chOff x="10134600" y="20193000"/>
              <a:chExt cx="11811000" cy="12725400"/>
            </a:xfrm>
          </p:grpSpPr>
          <p:cxnSp>
            <p:nvCxnSpPr>
              <p:cNvPr id="45" name="Straight Connector 44"/>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55" name="Group 54"/>
            <p:cNvGrpSpPr/>
            <p:nvPr/>
          </p:nvGrpSpPr>
          <p:grpSpPr>
            <a:xfrm>
              <a:off x="4572000" y="13639800"/>
              <a:ext cx="11811000" cy="12725400"/>
              <a:chOff x="10134600" y="20193000"/>
              <a:chExt cx="11811000" cy="12725400"/>
            </a:xfrm>
          </p:grpSpPr>
          <p:cxnSp>
            <p:nvCxnSpPr>
              <p:cNvPr id="56" name="Straight Connector 55"/>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66" name="Group 65"/>
            <p:cNvGrpSpPr/>
            <p:nvPr/>
          </p:nvGrpSpPr>
          <p:grpSpPr>
            <a:xfrm>
              <a:off x="4724400" y="13792200"/>
              <a:ext cx="11811000" cy="12725400"/>
              <a:chOff x="10134600" y="20193000"/>
              <a:chExt cx="11811000" cy="12725400"/>
            </a:xfrm>
          </p:grpSpPr>
          <p:cxnSp>
            <p:nvCxnSpPr>
              <p:cNvPr id="67" name="Straight Connector 66"/>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77" name="Group 76"/>
            <p:cNvGrpSpPr/>
            <p:nvPr/>
          </p:nvGrpSpPr>
          <p:grpSpPr>
            <a:xfrm>
              <a:off x="4876800" y="13944600"/>
              <a:ext cx="11811000" cy="12725400"/>
              <a:chOff x="10134600" y="20193000"/>
              <a:chExt cx="11811000" cy="12725400"/>
            </a:xfrm>
          </p:grpSpPr>
          <p:cxnSp>
            <p:nvCxnSpPr>
              <p:cNvPr id="78" name="Straight Connector 77"/>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88" name="Group 87"/>
            <p:cNvGrpSpPr/>
            <p:nvPr/>
          </p:nvGrpSpPr>
          <p:grpSpPr>
            <a:xfrm>
              <a:off x="5029200" y="14097000"/>
              <a:ext cx="11811000" cy="12725400"/>
              <a:chOff x="10134600" y="20193000"/>
              <a:chExt cx="11811000" cy="12725400"/>
            </a:xfrm>
          </p:grpSpPr>
          <p:cxnSp>
            <p:nvCxnSpPr>
              <p:cNvPr id="89" name="Straight Connector 88"/>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99" name="Group 98"/>
            <p:cNvGrpSpPr/>
            <p:nvPr/>
          </p:nvGrpSpPr>
          <p:grpSpPr>
            <a:xfrm>
              <a:off x="5181600" y="14249400"/>
              <a:ext cx="11811000" cy="12725400"/>
              <a:chOff x="10134600" y="20193000"/>
              <a:chExt cx="11811000" cy="12725400"/>
            </a:xfrm>
          </p:grpSpPr>
          <p:cxnSp>
            <p:nvCxnSpPr>
              <p:cNvPr id="100" name="Straight Connector 99"/>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pic>
        <p:nvPicPr>
          <p:cNvPr id="231" name="Picture 230" descr="v1.0 Board_edited-1.jpg"/>
          <p:cNvPicPr>
            <a:picLocks noChangeAspect="1"/>
          </p:cNvPicPr>
          <p:nvPr/>
        </p:nvPicPr>
        <p:blipFill>
          <a:blip r:embed="rId2" cstate="print"/>
          <a:srcRect r="31922"/>
          <a:stretch>
            <a:fillRect/>
          </a:stretch>
        </p:blipFill>
        <p:spPr>
          <a:xfrm>
            <a:off x="3352800" y="9525000"/>
            <a:ext cx="14554200" cy="13182600"/>
          </a:xfrm>
          <a:prstGeom prst="rect">
            <a:avLst/>
          </a:prstGeom>
        </p:spPr>
      </p:pic>
      <p:grpSp>
        <p:nvGrpSpPr>
          <p:cNvPr id="233" name="Group 232"/>
          <p:cNvGrpSpPr/>
          <p:nvPr/>
        </p:nvGrpSpPr>
        <p:grpSpPr>
          <a:xfrm rot="10800000">
            <a:off x="1" y="76200"/>
            <a:ext cx="12725400" cy="13639800"/>
            <a:chOff x="4267200" y="13335000"/>
            <a:chExt cx="12725400" cy="13639800"/>
          </a:xfrm>
        </p:grpSpPr>
        <p:grpSp>
          <p:nvGrpSpPr>
            <p:cNvPr id="234" name="Group 42"/>
            <p:cNvGrpSpPr/>
            <p:nvPr/>
          </p:nvGrpSpPr>
          <p:grpSpPr>
            <a:xfrm>
              <a:off x="4267200" y="13335000"/>
              <a:ext cx="11811000" cy="12725400"/>
              <a:chOff x="10134600" y="20193000"/>
              <a:chExt cx="11811000" cy="12725400"/>
            </a:xfrm>
          </p:grpSpPr>
          <p:cxnSp>
            <p:nvCxnSpPr>
              <p:cNvPr id="301" name="Straight Connector 4"/>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02" name="Straight Connector 7"/>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5" name="Group 43"/>
            <p:cNvGrpSpPr/>
            <p:nvPr/>
          </p:nvGrpSpPr>
          <p:grpSpPr>
            <a:xfrm>
              <a:off x="4419600" y="13487400"/>
              <a:ext cx="11811000" cy="12725400"/>
              <a:chOff x="10134600" y="20193000"/>
              <a:chExt cx="11811000" cy="12725400"/>
            </a:xfrm>
          </p:grpSpPr>
          <p:cxnSp>
            <p:nvCxnSpPr>
              <p:cNvPr id="291" name="Straight Connector 29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6" name="Group 54"/>
            <p:cNvGrpSpPr/>
            <p:nvPr/>
          </p:nvGrpSpPr>
          <p:grpSpPr>
            <a:xfrm>
              <a:off x="4572000" y="13639800"/>
              <a:ext cx="11811000" cy="12725400"/>
              <a:chOff x="10134600" y="20193000"/>
              <a:chExt cx="11811000" cy="12725400"/>
            </a:xfrm>
          </p:grpSpPr>
          <p:cxnSp>
            <p:nvCxnSpPr>
              <p:cNvPr id="281" name="Straight Connector 28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7" name="Group 65"/>
            <p:cNvGrpSpPr/>
            <p:nvPr/>
          </p:nvGrpSpPr>
          <p:grpSpPr>
            <a:xfrm>
              <a:off x="4724400" y="13792200"/>
              <a:ext cx="11811000" cy="12725400"/>
              <a:chOff x="10134600" y="20193000"/>
              <a:chExt cx="11811000" cy="12725400"/>
            </a:xfrm>
          </p:grpSpPr>
          <p:cxnSp>
            <p:nvCxnSpPr>
              <p:cNvPr id="271" name="Straight Connector 27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8" name="Group 76"/>
            <p:cNvGrpSpPr/>
            <p:nvPr/>
          </p:nvGrpSpPr>
          <p:grpSpPr>
            <a:xfrm>
              <a:off x="4876800" y="13944600"/>
              <a:ext cx="11811000" cy="12725400"/>
              <a:chOff x="10134600" y="20193000"/>
              <a:chExt cx="11811000" cy="12725400"/>
            </a:xfrm>
          </p:grpSpPr>
          <p:cxnSp>
            <p:nvCxnSpPr>
              <p:cNvPr id="261" name="Straight Connector 26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39" name="Group 87"/>
            <p:cNvGrpSpPr/>
            <p:nvPr/>
          </p:nvGrpSpPr>
          <p:grpSpPr>
            <a:xfrm>
              <a:off x="5029200" y="14097000"/>
              <a:ext cx="11811000" cy="12725400"/>
              <a:chOff x="10134600" y="20193000"/>
              <a:chExt cx="11811000" cy="12725400"/>
            </a:xfrm>
          </p:grpSpPr>
          <p:cxnSp>
            <p:nvCxnSpPr>
              <p:cNvPr id="251" name="Straight Connector 25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40" name="Group 98"/>
            <p:cNvGrpSpPr/>
            <p:nvPr/>
          </p:nvGrpSpPr>
          <p:grpSpPr>
            <a:xfrm>
              <a:off x="5181600" y="14249400"/>
              <a:ext cx="11811000" cy="12725400"/>
              <a:chOff x="10134600" y="20193000"/>
              <a:chExt cx="11811000" cy="12725400"/>
            </a:xfrm>
          </p:grpSpPr>
          <p:cxnSp>
            <p:nvCxnSpPr>
              <p:cNvPr id="241" name="Straight Connector 240"/>
              <p:cNvCxnSpPr/>
              <p:nvPr/>
            </p:nvCxnSpPr>
            <p:spPr>
              <a:xfrm flipV="1">
                <a:off x="21412200" y="20193000"/>
                <a:ext cx="533400" cy="127254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flipV="1">
                <a:off x="20955000" y="21183600"/>
                <a:ext cx="990600" cy="117348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flipV="1">
                <a:off x="20497800" y="22402800"/>
                <a:ext cx="1447800" cy="1051560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flipV="1">
                <a:off x="19735800" y="23774400"/>
                <a:ext cx="2209800" cy="9144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flipV="1">
                <a:off x="19050000" y="25755600"/>
                <a:ext cx="2895600" cy="716280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flipV="1">
                <a:off x="18135600" y="27508200"/>
                <a:ext cx="3810000" cy="5410200"/>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flipV="1">
                <a:off x="16992600" y="29032200"/>
                <a:ext cx="4953000" cy="388620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flipV="1">
                <a:off x="15316200" y="30251400"/>
                <a:ext cx="6629400" cy="266700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flipV="1">
                <a:off x="13411200" y="31165800"/>
                <a:ext cx="8534400" cy="175260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flipV="1">
                <a:off x="10134600" y="32004000"/>
                <a:ext cx="11811000" cy="91440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264</TotalTime>
  <Words>166</Words>
  <Application>Microsoft Office PowerPoint</Application>
  <PresentationFormat>Custom</PresentationFormat>
  <Paragraphs>39</Paragraphs>
  <Slides>4</Slides>
  <Notes>0</Notes>
  <HiddenSlides>0</HiddenSlides>
  <MMClips>0</MMClip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Rachel</dc:creator>
  <cp:lastModifiedBy>Eric Rothfus</cp:lastModifiedBy>
  <cp:revision>23</cp:revision>
  <dcterms:created xsi:type="dcterms:W3CDTF">2014-04-05T15:20:02Z</dcterms:created>
  <dcterms:modified xsi:type="dcterms:W3CDTF">2014-04-08T19:42:13Z</dcterms:modified>
</cp:coreProperties>
</file>

<file path=docProps/thumbnail.jpeg>
</file>